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1"/>
  </p:notesMasterIdLst>
  <p:sldIdLst>
    <p:sldId id="294" r:id="rId3"/>
    <p:sldId id="582" r:id="rId4"/>
    <p:sldId id="583" r:id="rId5"/>
    <p:sldId id="585" r:id="rId6"/>
    <p:sldId id="446" r:id="rId7"/>
    <p:sldId id="447" r:id="rId8"/>
    <p:sldId id="586" r:id="rId9"/>
    <p:sldId id="587" r:id="rId10"/>
    <p:sldId id="588" r:id="rId11"/>
    <p:sldId id="513" r:id="rId12"/>
    <p:sldId id="535" r:id="rId13"/>
    <p:sldId id="492" r:id="rId14"/>
    <p:sldId id="536" r:id="rId15"/>
    <p:sldId id="537" r:id="rId16"/>
    <p:sldId id="530" r:id="rId17"/>
    <p:sldId id="532" r:id="rId18"/>
    <p:sldId id="542" r:id="rId19"/>
    <p:sldId id="543" r:id="rId20"/>
    <p:sldId id="544" r:id="rId21"/>
    <p:sldId id="538" r:id="rId22"/>
    <p:sldId id="539" r:id="rId23"/>
    <p:sldId id="540" r:id="rId24"/>
    <p:sldId id="541" r:id="rId25"/>
    <p:sldId id="501" r:id="rId26"/>
    <p:sldId id="598" r:id="rId27"/>
    <p:sldId id="552" r:id="rId28"/>
    <p:sldId id="546" r:id="rId29"/>
    <p:sldId id="589" r:id="rId30"/>
    <p:sldId id="549" r:id="rId31"/>
    <p:sldId id="591" r:id="rId32"/>
    <p:sldId id="592" r:id="rId33"/>
    <p:sldId id="593" r:id="rId34"/>
    <p:sldId id="596" r:id="rId35"/>
    <p:sldId id="597" r:id="rId36"/>
    <p:sldId id="550" r:id="rId37"/>
    <p:sldId id="599" r:id="rId38"/>
    <p:sldId id="577" r:id="rId39"/>
    <p:sldId id="590" r:id="rId4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4C404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5" autoAdjust="0"/>
    <p:restoredTop sz="82577"/>
  </p:normalViewPr>
  <p:slideViewPr>
    <p:cSldViewPr snapToGrid="0">
      <p:cViewPr>
        <p:scale>
          <a:sx n="83" d="100"/>
          <a:sy n="83" d="100"/>
        </p:scale>
        <p:origin x="-21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commentAuthors" Target="commentAuthors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17/08/20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このツールは、作者の</a:t>
            </a:r>
            <a:r>
              <a:rPr kumimoji="1" lang="en-US" altLang="ja-JP" dirty="0" smtClean="0"/>
              <a:t> Peter </a:t>
            </a:r>
            <a:r>
              <a:rPr kumimoji="1" lang="en-US" altLang="ja-JP" dirty="0" err="1" smtClean="0"/>
              <a:t>Kananen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さんのご好意により、日本でも好きに使って良いとのことです。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売上・利益に着眼し、それらを生み出すためのアクションを考えられるようになる。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041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7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62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 8月 20日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 8月 20日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17/08/20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17/08/20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17/08/20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greenlight-flow-metrics.herokuapp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agile2018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フロリダより</a:t>
            </a:r>
            <a:r>
              <a:rPr lang="en-US" altLang="ja-JP" sz="96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96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9600" dirty="0" smtClean="0">
                <a:solidFill>
                  <a:srgbClr val="F2F2F2"/>
                </a:solidFill>
                <a:latin typeface="ヒラギノ角ゴ ProN W6"/>
                <a:ea typeface="ヒラギノ角ゴ ProN W6"/>
                <a:cs typeface="ヒラギノ角ゴ ProN W6"/>
              </a:rPr>
              <a:t>愛をこめて</a:t>
            </a:r>
            <a:endParaRPr kumimoji="1" lang="ja-JP" altLang="en-US" sz="9600" dirty="0">
              <a:solidFill>
                <a:srgbClr val="F2F2F2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2017年 8月 20日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08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latin typeface="ヒラギノ角ゴ ProN W6"/>
                <a:ea typeface="ヒラギノ角ゴ ProN W6"/>
                <a:cs typeface="ヒラギノ角ゴ ProN W6"/>
              </a:rPr>
              <a:t>25</a:t>
            </a:r>
            <a:r>
              <a:rPr lang="ja-JP" altLang="en-US" sz="2800" b="0" dirty="0" smtClean="0"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カンバン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シミュレーター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035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フロー</a:t>
            </a:r>
            <a:endParaRPr kumimoji="1" lang="en-US" altLang="ja-JP" sz="7200" dirty="0" smtClean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メトリクス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06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スクラムの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281"/>
            <a:ext cx="9150167" cy="341543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372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スクラムの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Velocity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800" b="1" dirty="0" smtClean="0"/>
              <a:t>スプリントごとの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スナップショット</a:t>
            </a:r>
            <a:r>
              <a:rPr lang="ja-JP" altLang="en-US" sz="4800" b="1" dirty="0" smtClean="0"/>
              <a:t>は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分かる</a:t>
            </a:r>
            <a:r>
              <a:rPr lang="ja-JP" altLang="en-US" sz="4800" b="1" dirty="0" smtClean="0"/>
              <a:t>が、</a:t>
            </a:r>
            <a:endParaRPr lang="en-US" altLang="ja-JP" sz="4800" b="1" dirty="0" smtClean="0"/>
          </a:p>
          <a:p>
            <a:pPr algn="ctr"/>
            <a:r>
              <a:rPr kumimoji="1" lang="ja-JP" altLang="en-US" sz="4800" b="1" dirty="0" smtClean="0">
                <a:solidFill>
                  <a:srgbClr val="FF0000"/>
                </a:solidFill>
              </a:rPr>
              <a:t>そこに至る過程が</a:t>
            </a:r>
            <a:r>
              <a:rPr lang="ja-JP" altLang="en-US" sz="4800" b="1" dirty="0" smtClean="0">
                <a:solidFill>
                  <a:srgbClr val="FF0000"/>
                </a:solidFill>
              </a:rPr>
              <a:t>見えない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1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フローに注目する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キュー時間</a:t>
            </a: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バッチサイズ</a:t>
            </a: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5626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カンバンシミュレーター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3" name="図 2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48" y="1175438"/>
            <a:ext cx="5556704" cy="41825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http://greenlight-flow-metrics.herokuapp.com/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初期画面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 descr="Metrics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20" y="1167992"/>
            <a:ext cx="6575761" cy="494965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359907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初期設定・起動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3" name="図 2" descr="Metrics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72" y="1161931"/>
            <a:ext cx="6375856" cy="4948004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2371588" y="1790042"/>
            <a:ext cx="1040439" cy="3212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61748" y="4804931"/>
            <a:ext cx="1800000" cy="540000"/>
          </a:xfrm>
          <a:prstGeom prst="wedgeRectCallout">
            <a:avLst>
              <a:gd name="adj1" fmla="val -56959"/>
              <a:gd name="adj2" fmla="val 92249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WIP 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8691" y="5569017"/>
            <a:ext cx="719127" cy="56608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854" y="1453453"/>
            <a:ext cx="443717" cy="3059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436558" y="1805341"/>
            <a:ext cx="842137" cy="30598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061140" y="2234028"/>
            <a:ext cx="1800000" cy="540000"/>
          </a:xfrm>
          <a:prstGeom prst="wedgeRectCallout">
            <a:avLst>
              <a:gd name="adj1" fmla="val -62412"/>
              <a:gd name="adj2" fmla="val -72774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490046" y="2233429"/>
            <a:ext cx="1800000" cy="540000"/>
          </a:xfrm>
          <a:prstGeom prst="wedgeRectCallout">
            <a:avLst>
              <a:gd name="adj1" fmla="val 15294"/>
              <a:gd name="adj2" fmla="val -134410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スタート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054185" y="2218133"/>
            <a:ext cx="1800000" cy="540000"/>
          </a:xfrm>
          <a:prstGeom prst="wedgeRectCallout">
            <a:avLst>
              <a:gd name="adj1" fmla="val 50770"/>
              <a:gd name="adj2" fmla="val -68765"/>
            </a:avLst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ja-JP" altLang="en-US" sz="20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増員</a:t>
            </a:r>
            <a:endParaRPr lang="ja-JP" altLang="en-US" sz="20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シミュレーション中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3" name="図 2" descr="Metrics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0" y="1157311"/>
            <a:ext cx="6378340" cy="493898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右矢印 6"/>
          <p:cNvSpPr/>
          <p:nvPr/>
        </p:nvSpPr>
        <p:spPr>
          <a:xfrm>
            <a:off x="2019675" y="4300765"/>
            <a:ext cx="5079787" cy="82296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シミュレーション終了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 descr="Metrics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80" y="1164442"/>
            <a:ext cx="6363040" cy="4923949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7145365" y="2493819"/>
            <a:ext cx="550821" cy="3090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 flipH="1">
            <a:off x="2295082" y="1453455"/>
            <a:ext cx="5003285" cy="3365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18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920923" y="1683362"/>
            <a:ext cx="4606036" cy="3060000"/>
          </a:xfrm>
          <a:prstGeom prst="rect">
            <a:avLst/>
          </a:prstGeom>
          <a:noFill/>
          <a:ln>
            <a:noFill/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ja-JP" altLang="en-US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lang="en-US" altLang="ja-JP" b="0" kern="0" dirty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The </a:t>
            </a:r>
            <a:r>
              <a:rPr lang="en-US" altLang="ja-JP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HIRO</a:t>
            </a:r>
            <a:r>
              <a:rPr lang="ja-JP" altLang="en-US" b="0" kern="0" dirty="0" smtClean="0">
                <a:solidFill>
                  <a:srgbClr val="00B050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b="0" kern="0" dirty="0">
              <a:solidFill>
                <a:srgbClr val="00B05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0" kern="0" dirty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b="0" kern="0" dirty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ja-JP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Software Engineer in Test (SET)</a:t>
            </a:r>
          </a:p>
        </p:txBody>
      </p:sp>
      <p:pic>
        <p:nvPicPr>
          <p:cNvPr id="9" name="Picture 2" descr="C:\Users\hiroyuki.a.ito\Pictures\Scrum\CSM_s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2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hiroyuki.a.ito\Pictures\Scrum\CSPO_se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46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hiroyuki.a.ito\Pictures\Scrum\CSP_se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54" y="4667681"/>
            <a:ext cx="1832092" cy="1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IMG_076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8" y="1167856"/>
            <a:ext cx="2749275" cy="3665700"/>
          </a:xfrm>
          <a:prstGeom prst="rect">
            <a:avLst/>
          </a:prstGeom>
          <a:ln>
            <a:solidFill>
              <a:srgbClr val="161616"/>
            </a:solidFill>
          </a:ln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Speaker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Info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270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サイクルタイム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 descr="Metrics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66"/>
            <a:ext cx="9144000" cy="366166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時間ごとのバリューの累積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5" name="図 4" descr="Metrics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360"/>
            <a:ext cx="9144000" cy="3637280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キューと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WIP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の平均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 descr="Metrics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084"/>
            <a:ext cx="9144000" cy="3669833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一連のメトリクスの履歴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 descr="Metrics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32" y="1174109"/>
            <a:ext cx="6027336" cy="491932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5610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フローメトリクスに着眼した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課題発見・解決を試せる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ボトルネックの移動を体感できる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カンバンのフローも説明できる</a:t>
            </a:r>
            <a:endParaRPr lang="en-US" altLang="ja-JP" sz="3600" b="1" dirty="0" smtClean="0"/>
          </a:p>
          <a:p>
            <a:pPr marL="685800" indent="-685800">
              <a:buFont typeface="Arial"/>
              <a:buChar char="•"/>
            </a:pPr>
            <a:r>
              <a:rPr lang="ja-JP" altLang="en-US" sz="3600" b="1" dirty="0" smtClean="0"/>
              <a:t>フローに基づく仕事の仕方に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慣れることができる</a:t>
            </a:r>
            <a:endParaRPr lang="en-US" altLang="ja-JP" sz="3600" b="1" dirty="0" smtClean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0144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裏話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110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Chris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Lucian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 anchor="ctr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Hunter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Industries</a:t>
            </a: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のソフトウェア開発</a:t>
            </a:r>
            <a: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ディレクター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2015-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Agile2017 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論文採択・登壇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楽天テクノロジー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カンファレンス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2017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に参加予定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IMG_07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4501"/>
            <a:ext cx="4571999" cy="3428999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24882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課題：急激な人員増加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→30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名に増員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→8</a:t>
            </a:r>
            <a:r>
              <a:rPr lang="ja-JP" altLang="en-US" sz="3600" dirty="0" smtClean="0">
                <a:latin typeface="ヒラギノ角ゴ ProN W6"/>
                <a:ea typeface="ヒラギノ角ゴ ProN W6"/>
                <a:cs typeface="ヒラギノ角ゴ ProN W6"/>
              </a:rPr>
              <a:t>モブに拡張</a:t>
            </a:r>
            <a:endParaRPr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3600" dirty="0" smtClean="0"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kumimoji="1" lang="en-US" altLang="ja-JP" sz="36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新入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社員</a:t>
            </a:r>
            <a:r>
              <a:rPr lang="ja-JP" altLang="en-US" sz="36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をいかに迅速</a:t>
            </a: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</a:t>
            </a:r>
            <a: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36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会社・モブに適応させるか？</a:t>
            </a:r>
            <a:endParaRPr kumimoji="1" lang="ja-JP" altLang="en-US" sz="36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基本的な解決策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Technical Excellence</a:t>
            </a:r>
          </a:p>
          <a:p>
            <a:pPr marL="571500" indent="-571500">
              <a:buFont typeface="Arial"/>
              <a:buChar char="•"/>
            </a:pPr>
            <a:endParaRPr kumimoji="1"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Simplicity</a:t>
            </a:r>
          </a:p>
          <a:p>
            <a:pPr marL="571500" indent="-571500">
              <a:buFont typeface="Arial"/>
              <a:buChar char="•"/>
            </a:pPr>
            <a:endParaRPr lang="en-US" altLang="ja-JP" sz="4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71500" indent="-571500">
              <a:buFont typeface="Arial"/>
              <a:buChar char="•"/>
            </a:pPr>
            <a:r>
              <a:rPr kumimoji="1"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rial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&amp;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01660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常に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クリーン</a:t>
            </a:r>
            <a:r>
              <a:rPr kumimoji="1"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な</a:t>
            </a:r>
            <a:endParaRPr kumimoji="1"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コードベース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仕事を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している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" y="1180662"/>
            <a:ext cx="9157900" cy="46637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03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UT</a:t>
            </a:r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UAT</a:t>
            </a:r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作成・</a:t>
            </a:r>
            <a:r>
              <a:rPr kumimoji="1"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している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BDD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を特に採用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4929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(3)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UAT 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の結果を</a:t>
            </a:r>
            <a:endParaRPr lang="en-US" altLang="ja-JP" sz="6000" dirty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PO </a:t>
            </a:r>
            <a:r>
              <a:rPr kumimoji="1"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がチェックし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kumimoji="1"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リリース判断を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行っている</a:t>
            </a:r>
            <a:endParaRPr lang="en-US" altLang="ja-JP" sz="60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4929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(4)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リリースは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kumimoji="1"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r>
              <a:rPr kumimoji="1"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回</a:t>
            </a:r>
            <a:endParaRPr kumimoji="1"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実施している</a:t>
            </a:r>
            <a:endParaRPr lang="en-US" altLang="ja-JP" sz="60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4929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やっていること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(5)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Xamarin</a:t>
            </a:r>
            <a:r>
              <a:rPr kumimoji="1"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 を導入して、</a:t>
            </a:r>
            <a:endParaRPr kumimoji="1"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iOS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チームと</a:t>
            </a:r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> Android 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チームを</a:t>
            </a:r>
            <a:endParaRPr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つに統合した</a:t>
            </a:r>
            <a:endParaRPr kumimoji="1"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71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7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5</a:t>
            </a:r>
            <a:r>
              <a:rPr lang="ja-JP" altLang="en-US" sz="7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年間バグを</a:t>
            </a:r>
            <a:endParaRPr lang="en-US" altLang="ja-JP" sz="72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7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出していない</a:t>
            </a:r>
            <a:endParaRPr kumimoji="1" lang="en-US" altLang="ja-JP" sz="72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71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所感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モブプログラミング</a:t>
            </a:r>
            <a:endParaRPr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とは、</a:t>
            </a:r>
            <a: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上記の「当たり前」の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集積</a:t>
            </a:r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と言えるのでは</a:t>
            </a:r>
            <a:endParaRPr lang="en-US" altLang="ja-JP" sz="6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latin typeface="ヒラギノ角ゴ ProN W6"/>
                <a:ea typeface="ヒラギノ角ゴ ProN W6"/>
                <a:cs typeface="ヒラギノ角ゴ ProN W6"/>
              </a:rPr>
              <a:t>ないか</a:t>
            </a:r>
            <a:endParaRPr kumimoji="1" lang="ja-JP" altLang="en-US" sz="60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17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みなさんのモブは</a:t>
            </a:r>
            <a:endParaRPr kumimoji="1" lang="en-US" altLang="ja-JP" sz="72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どうですか？</a:t>
            </a:r>
            <a:endParaRPr kumimoji="1"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7818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44C404"/>
          </a:solidFill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Agile2018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5376000"/>
            <a:ext cx="7886700" cy="72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u="sng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https://www.agilealliance.org/agile2018</a:t>
            </a:r>
            <a:r>
              <a:rPr lang="en-US" altLang="ja-JP" sz="2000" u="sng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en-US" altLang="ja-JP" sz="2000" u="sng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5" y="1178302"/>
            <a:ext cx="7187511" cy="419769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953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219" y="1167403"/>
            <a:ext cx="4945563" cy="4945563"/>
          </a:xfrm>
          <a:prstGeom prst="rect">
            <a:avLst/>
          </a:prstGeom>
          <a:ln>
            <a:noFill/>
          </a:ln>
          <a:effectLst>
            <a:glow rad="1905000">
              <a:schemeClr val="tx1">
                <a:lumMod val="20000"/>
                <a:lumOff val="80000"/>
                <a:alpha val="0"/>
              </a:schemeClr>
            </a:glow>
            <a:softEdge rad="635000"/>
          </a:effectLst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096176" y="2709000"/>
            <a:ext cx="4942083" cy="14400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またお会いしましょう！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3386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" y="1180662"/>
            <a:ext cx="9157900" cy="4663745"/>
          </a:xfrm>
          <a:prstGeom prst="rect">
            <a:avLst/>
          </a:prstGeom>
          <a:ln>
            <a:noFill/>
          </a:ln>
        </p:spPr>
      </p:pic>
      <p:sp>
        <p:nvSpPr>
          <p:cNvPr id="5" name="コンテンツ プレースホルダー 8"/>
          <p:cNvSpPr>
            <a:spLocks noGrp="1"/>
          </p:cNvSpPr>
          <p:nvPr>
            <p:ph idx="1"/>
          </p:nvPr>
        </p:nvSpPr>
        <p:spPr>
          <a:xfrm rot="20700000">
            <a:off x="628650" y="2709000"/>
            <a:ext cx="7886700" cy="14400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ja-JP" altLang="en-US" sz="7200" dirty="0" smtClean="0">
                <a:solidFill>
                  <a:schemeClr val="bg1">
                    <a:lumMod val="95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今日最終出社日！</a:t>
            </a:r>
            <a:endParaRPr kumimoji="1" lang="ja-JP" altLang="en-US" sz="7200" dirty="0">
              <a:solidFill>
                <a:schemeClr val="bg1">
                  <a:lumMod val="95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074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Agile2017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 descr="IMG_075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" y="1170299"/>
            <a:ext cx="6612711" cy="49595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米フロリダ州オーランド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 descr="IMG_073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444"/>
            <a:ext cx="9144000" cy="2025301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6" name="図 5" descr="IMG_07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65" y="3192505"/>
            <a:ext cx="2229055" cy="2972072"/>
          </a:xfrm>
          <a:prstGeom prst="rect">
            <a:avLst/>
          </a:prstGeom>
          <a:ln>
            <a:solidFill>
              <a:srgbClr val="161616"/>
            </a:solidFill>
          </a:ln>
        </p:spPr>
      </p:pic>
      <p:pic>
        <p:nvPicPr>
          <p:cNvPr id="7" name="図 6" descr="IMG_077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1" y="3186696"/>
            <a:ext cx="6203515" cy="2979001"/>
          </a:xfrm>
          <a:prstGeom prst="rect">
            <a:avLst/>
          </a:prstGeom>
          <a:ln>
            <a:solidFill>
              <a:srgbClr val="161616"/>
            </a:solidFill>
          </a:ln>
        </p:spPr>
      </p:pic>
    </p:spTree>
    <p:extLst>
      <p:ext uri="{BB962C8B-B14F-4D97-AF65-F5344CB8AC3E}">
        <p14:creationId xmlns:p14="http://schemas.microsoft.com/office/powerpoint/2010/main" val="138023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9600" dirty="0" smtClean="0">
                <a:latin typeface="ヒラギノ角ゴ ProN W6"/>
                <a:ea typeface="ヒラギノ角ゴ ProN W6"/>
                <a:cs typeface="ヒラギノ角ゴ ProN W6"/>
              </a:rPr>
              <a:t>本日のお題</a:t>
            </a:r>
            <a:endParaRPr lang="ja-JP" altLang="en-US" sz="96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24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カンバン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シミュレーター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24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72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モブ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プログラミングの</a:t>
            </a:r>
            <a: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72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7200" dirty="0" smtClean="0">
                <a:latin typeface="ヒラギノ角ゴ ProN W6"/>
                <a:ea typeface="ヒラギノ角ゴ ProN W6"/>
                <a:cs typeface="ヒラギノ角ゴ ProN W6"/>
              </a:rPr>
              <a:t>裏話</a:t>
            </a:r>
            <a:endParaRPr lang="ja-JP" altLang="en-US" sz="72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24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1322</TotalTime>
  <Words>389</Words>
  <Application>Microsoft Macintosh PowerPoint</Application>
  <PresentationFormat>画面に合わせる (4:3)</PresentationFormat>
  <Paragraphs>169</Paragraphs>
  <Slides>38</Slides>
  <Notes>37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38</vt:i4>
      </vt:variant>
    </vt:vector>
  </HeadingPairs>
  <TitlesOfParts>
    <vt:vector size="40" baseType="lpstr">
      <vt:lpstr>Office テーマ</vt:lpstr>
      <vt:lpstr>1_Office テーマ</vt:lpstr>
      <vt:lpstr>フロリダより 愛をこめて</vt:lpstr>
      <vt:lpstr>Speaker Info</vt:lpstr>
      <vt:lpstr>PowerPoint プレゼンテーション</vt:lpstr>
      <vt:lpstr>PowerPoint プレゼンテーション</vt:lpstr>
      <vt:lpstr>Agile2017</vt:lpstr>
      <vt:lpstr>米フロリダ州オーランド</vt:lpstr>
      <vt:lpstr>本日のお題</vt:lpstr>
      <vt:lpstr>1. カンバン シミュレーター</vt:lpstr>
      <vt:lpstr>2. モブ プログラミングの 裏話</vt:lpstr>
      <vt:lpstr>1. カンバン シミュレーター</vt:lpstr>
      <vt:lpstr>PowerPoint プレゼンテーション</vt:lpstr>
      <vt:lpstr>スクラムの Velocity</vt:lpstr>
      <vt:lpstr>スクラムの Velocity</vt:lpstr>
      <vt:lpstr>フローに注目する</vt:lpstr>
      <vt:lpstr>カンバンシミュレーター</vt:lpstr>
      <vt:lpstr>初期画面</vt:lpstr>
      <vt:lpstr>初期設定・起動</vt:lpstr>
      <vt:lpstr>シミュレーション中</vt:lpstr>
      <vt:lpstr>シミュレーション終了</vt:lpstr>
      <vt:lpstr>サイクルタイム</vt:lpstr>
      <vt:lpstr>時間ごとのバリューの累積</vt:lpstr>
      <vt:lpstr>キューと WIP の平均</vt:lpstr>
      <vt:lpstr>一連のメトリクスの履歴</vt:lpstr>
      <vt:lpstr>所感</vt:lpstr>
      <vt:lpstr>2. モブ プログラミングの 裏話</vt:lpstr>
      <vt:lpstr>Chris Lucian</vt:lpstr>
      <vt:lpstr>課題：急激な人員増加</vt:lpstr>
      <vt:lpstr>基本的な解決策</vt:lpstr>
      <vt:lpstr>やっていること (1)</vt:lpstr>
      <vt:lpstr>やっていること (2)</vt:lpstr>
      <vt:lpstr>やっていること (3)</vt:lpstr>
      <vt:lpstr>やっていること (4)</vt:lpstr>
      <vt:lpstr>やっていること (5)</vt:lpstr>
      <vt:lpstr>結果</vt:lpstr>
      <vt:lpstr>所感</vt:lpstr>
      <vt:lpstr>PowerPoint プレゼンテーション</vt:lpstr>
      <vt:lpstr>Agile2018</vt:lpstr>
      <vt:lpstr>またお会いしましょう！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1792</cp:revision>
  <dcterms:created xsi:type="dcterms:W3CDTF">2016-11-21T06:16:44Z</dcterms:created>
  <dcterms:modified xsi:type="dcterms:W3CDTF">2017-08-20T12:14:09Z</dcterms:modified>
</cp:coreProperties>
</file>